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7" r:id="rId9"/>
    <p:sldId id="268" r:id="rId10"/>
    <p:sldId id="269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709C8F-10E1-4F92-95FA-BA8AF9118225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A9FDCD-5DB5-46F1-9815-BB78CA2305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061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4135D8-4288-F73B-A8A7-4AC2BCFA84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D5204B3-95CA-4308-2818-D0CB2718BB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EE41F1-FB4D-05E6-A7F5-6E5EDD903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72BD50-FEFB-186C-03C8-7795A832D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631FCB-74D6-3223-DD9B-CEAE7D780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1264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60F8A5-DF01-3271-6103-5AA31CC69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0C80C62-A7E5-085A-FCCA-4C58828B6C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4DF54A5-E7C5-DA7A-6330-6DB685F38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FA3D5E-FB2F-85BA-EB84-0F1791520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C26FD4-0582-9FB2-6371-CE10D7669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5300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6E821D0-4D02-745A-CD4B-5E52A5E153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BF9C74C-FF34-F360-142F-B4B7B58D1E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50BAA5-C278-1445-E329-647200910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874A36-9279-835E-9480-B9414C73E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45C99D-6EBE-30C0-6C2F-B3758AAFC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137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265618-BDA5-02C4-C564-CAD6C25D4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11F8B9-DF94-BB00-F6D5-CE4AF9509A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5DD95E-102E-6AA6-8DDC-1273C46E6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70A699-9EA4-284B-D774-BB6686DB2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A20CC4-B483-DD89-CC2D-6210963A2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4854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8D4660-ACD6-92C4-D212-4894D81F2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3B749EC-6B57-BFA6-0FB0-69A116A437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FB5141-D2B4-CF77-3714-A0629E085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5EC532-B972-DAD3-0AC3-33D9EA961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B6C1B2-363F-B8A4-287F-50EA8316A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1097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3F556E-BA38-6E18-0FB2-CDBEB1694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94D3D2-E841-2293-FA2E-53EE283E73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7EBF4F5-E000-A2C7-1001-62E338586E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59DCD3C-BCAF-E3DD-9631-725A409BD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6EF0393-AEBD-07D0-8447-201B2A050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76705C6-97BF-E7C9-97D8-02C46F02A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750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FD41FC-A82D-4743-D7CF-9A4CEB167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E9FFFC4-4930-176E-8D22-1AC368B6ED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B1E3401-A629-D6C9-A187-531D4DCC3F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6787916-6BF7-DEFA-DEC8-864B604505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A2929B2-3AF0-39FF-6B09-3486662584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E94BB17-43ED-9F44-7A4C-C31AA81DB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5865645-3871-8F54-76BD-EE95799E9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2E4D443-AC04-BCD9-0378-DDB5E0650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1013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568537-84A3-F1AA-C69C-091A18C8A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06AAF76-E706-7497-44FE-D2661ABB5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F0AA222-BBF8-E557-A0F2-3219FD8BD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75B2687-9DC6-CDBE-7A7E-F5FA87A32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352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600D7F1-9766-22EC-7A7C-624778645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6C649B1-641B-5963-B929-A781B1C05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031310-8EE4-F20E-079F-CAD774DE1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78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BA804D-B9C1-9F6D-8F71-8A4F5476F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E91059-5B28-7A4E-6F78-1BBA9E9051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F9552F6-CAF8-E4E0-8850-F2B965929D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69496AF-5E4F-9791-C3F3-19CF23F67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7468858-5E29-4FA2-EE81-A65E1F42F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3EFB9BA-AC41-9F68-8A75-0722AD4A5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920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10452D-A723-FEDC-C0E4-C0E7DD229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027C123-DD4A-BB10-3D5B-39D2E0D851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2B3EF48-73B1-DC1F-7271-D07A064645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AD7E597-601C-16DD-B9F4-3319AD6B9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BE37204-F284-D5BB-BBF8-9FD798138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81818F3-F5CF-2934-0B67-8392242A1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075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042DBE-E456-79DA-13D2-FD8967219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AD5C040-E42B-385B-BB3D-1DAE79E6DB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3EDF28-4417-9945-1B31-7CE0C09B41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B2F8D-CE32-4C7F-A0C4-F92FCAEDF8C8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0FFF3E7-BDB7-72FD-3A16-8021744900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4ECAB9-D6B6-6AE6-13EA-AC07B74902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8581B-B6FF-49E7-92D7-2B89960FD0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616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6A9647F-BD67-3715-2C17-EBA749C9D546}"/>
              </a:ext>
            </a:extLst>
          </p:cNvPr>
          <p:cNvSpPr txBox="1"/>
          <p:nvPr/>
        </p:nvSpPr>
        <p:spPr>
          <a:xfrm>
            <a:off x="7255827" y="0"/>
            <a:ext cx="527127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Группа № ___________</a:t>
            </a:r>
            <a:endParaRPr lang="ru-RU" sz="32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1034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52637E-3A8A-9F4B-669F-39518186E7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94DB7DC-2712-0D23-C43C-9B986464AC3C}"/>
              </a:ext>
            </a:extLst>
          </p:cNvPr>
          <p:cNvSpPr txBox="1"/>
          <p:nvPr/>
        </p:nvSpPr>
        <p:spPr>
          <a:xfrm>
            <a:off x="7855974" y="66333"/>
            <a:ext cx="4336026" cy="672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6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Мир фантазии и слов</a:t>
            </a:r>
            <a:endParaRPr lang="ru-RU" sz="3600" b="1" dirty="0">
              <a:effectLst/>
              <a:latin typeface="Arial Narrow" panose="020B0606020202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C89843-5BC5-3084-D404-5CA3CD46DC89}"/>
              </a:ext>
            </a:extLst>
          </p:cNvPr>
          <p:cNvSpPr txBox="1"/>
          <p:nvPr/>
        </p:nvSpPr>
        <p:spPr>
          <a:xfrm>
            <a:off x="178677" y="204619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u="sng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02.06.2025-08.06.2025</a:t>
            </a:r>
            <a:endParaRPr lang="ru-RU" sz="3200" b="1" u="sng" dirty="0">
              <a:latin typeface="Arial Narrow" panose="020B0606020202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5A7D66-9D10-6856-A7E4-82418A74F1F6}"/>
              </a:ext>
            </a:extLst>
          </p:cNvPr>
          <p:cNvSpPr txBox="1"/>
          <p:nvPr/>
        </p:nvSpPr>
        <p:spPr>
          <a:xfrm>
            <a:off x="178677" y="6086281"/>
            <a:ext cx="110673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Краткий комментарий</a:t>
            </a:r>
            <a:endParaRPr lang="ru-RU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1851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332F30C-E001-0C08-A174-53B7CF489E63}"/>
              </a:ext>
            </a:extLst>
          </p:cNvPr>
          <p:cNvSpPr txBox="1"/>
          <p:nvPr/>
        </p:nvSpPr>
        <p:spPr>
          <a:xfrm>
            <a:off x="4487268" y="0"/>
            <a:ext cx="8218751" cy="9801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45" algn="ctr">
              <a:lnSpc>
                <a:spcPct val="107000"/>
              </a:lnSpc>
              <a:spcAft>
                <a:spcPts val="1000"/>
              </a:spcAft>
              <a:buNone/>
            </a:pPr>
            <a:r>
              <a:rPr lang="ru-RU" sz="24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Каникулярная</a:t>
            </a:r>
            <a:r>
              <a:rPr lang="ru-RU" sz="2400" b="1" dirty="0"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неделя: находки вашего ДО</a:t>
            </a:r>
            <a:r>
              <a:rPr lang="ru-RU" sz="2400" b="1" dirty="0"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</a:p>
          <a:p>
            <a:pPr marL="4445" algn="ctr">
              <a:lnSpc>
                <a:spcPct val="107000"/>
              </a:lnSpc>
              <a:spcAft>
                <a:spcPts val="1000"/>
              </a:spcAft>
              <a:buNone/>
            </a:pPr>
            <a:r>
              <a:rPr lang="ru-RU" sz="24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(Моя Россия)</a:t>
            </a:r>
            <a:endParaRPr lang="ru-RU" sz="2400" b="1" dirty="0">
              <a:latin typeface="Arial Narrow" panose="020B0606020202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309D28-D7B0-B9BF-6466-9EB8FBD71149}"/>
              </a:ext>
            </a:extLst>
          </p:cNvPr>
          <p:cNvSpPr txBox="1"/>
          <p:nvPr/>
        </p:nvSpPr>
        <p:spPr>
          <a:xfrm>
            <a:off x="139262" y="146410"/>
            <a:ext cx="6248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u="sng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09.06.2025-15.06.2025</a:t>
            </a:r>
            <a:endParaRPr lang="ru-RU" sz="3200" b="1" u="sng" dirty="0">
              <a:latin typeface="Arial Narrow" panose="020B0606020202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A5B107-1F0A-2B0C-F3CE-40E066BF656D}"/>
              </a:ext>
            </a:extLst>
          </p:cNvPr>
          <p:cNvSpPr txBox="1"/>
          <p:nvPr/>
        </p:nvSpPr>
        <p:spPr>
          <a:xfrm>
            <a:off x="199696" y="6086281"/>
            <a:ext cx="110673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Краткий комментарий</a:t>
            </a:r>
            <a:endParaRPr lang="ru-RU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160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8CAFDCF-8EA6-53C7-0723-F1DE29CC4D83}"/>
              </a:ext>
            </a:extLst>
          </p:cNvPr>
          <p:cNvSpPr txBox="1"/>
          <p:nvPr/>
        </p:nvSpPr>
        <p:spPr>
          <a:xfrm>
            <a:off x="0" y="2618234"/>
            <a:ext cx="12192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9600" b="1" dirty="0">
                <a:solidFill>
                  <a:srgbClr val="000000"/>
                </a:solidFill>
                <a:latin typeface="Aptos Narrow" panose="020B0004020202020204" pitchFamily="34" charset="0"/>
                <a:ea typeface="Calibri" panose="020F0502020204030204" pitchFamily="34" charset="0"/>
              </a:rPr>
              <a:t>шестой  </a:t>
            </a:r>
            <a:r>
              <a:rPr lang="ru-RU" sz="9600" b="1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Calibri" panose="020F0502020204030204" pitchFamily="34" charset="0"/>
              </a:rPr>
              <a:t> МОДУЛЬ</a:t>
            </a:r>
            <a:endParaRPr lang="ru-RU" sz="9600" b="1" dirty="0">
              <a:latin typeface="Aptos Narrow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016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6A9647F-BD67-3715-2C17-EBA749C9D546}"/>
              </a:ext>
            </a:extLst>
          </p:cNvPr>
          <p:cNvSpPr txBox="1"/>
          <p:nvPr/>
        </p:nvSpPr>
        <p:spPr>
          <a:xfrm>
            <a:off x="-783007" y="69034"/>
            <a:ext cx="527127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14.04.2025-20.04.2025</a:t>
            </a:r>
            <a:endParaRPr lang="ru-RU" sz="3200" b="1" u="sng" dirty="0">
              <a:latin typeface="Arial Narrow" panose="020B0606020202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9697E4-5647-3AF1-1B9E-21E06C70B6EB}"/>
              </a:ext>
            </a:extLst>
          </p:cNvPr>
          <p:cNvSpPr txBox="1"/>
          <p:nvPr/>
        </p:nvSpPr>
        <p:spPr>
          <a:xfrm>
            <a:off x="5733393" y="109998"/>
            <a:ext cx="671321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Взаимодействие с родителями</a:t>
            </a:r>
            <a:endParaRPr lang="ru-RU" sz="3600" b="1" dirty="0">
              <a:latin typeface="Arial Narrow" panose="020B0606020202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D5651C-BB56-9A0F-9304-C7591FA8CE99}"/>
              </a:ext>
            </a:extLst>
          </p:cNvPr>
          <p:cNvSpPr txBox="1"/>
          <p:nvPr/>
        </p:nvSpPr>
        <p:spPr>
          <a:xfrm>
            <a:off x="199696" y="4008100"/>
            <a:ext cx="110673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Краткий комментарий</a:t>
            </a:r>
            <a:endParaRPr lang="ru-RU" b="1" dirty="0"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9696" y="4377432"/>
            <a:ext cx="11992304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В рамках реализации проекта: «</a:t>
            </a:r>
            <a:r>
              <a:rPr lang="ru-RU" sz="1400" dirty="0" err="1"/>
              <a:t>Предшкола</a:t>
            </a:r>
            <a:r>
              <a:rPr lang="ru-RU" sz="1400" dirty="0"/>
              <a:t>: стандарт детского сада» на тематической неделе «Взаимодействие с родителями» </a:t>
            </a:r>
          </a:p>
          <a:p>
            <a:endParaRPr lang="ru-RU" sz="1400" dirty="0"/>
          </a:p>
          <a:p>
            <a:r>
              <a:rPr lang="ru-RU" sz="1400" dirty="0"/>
              <a:t>Полноценное воспитание дошкольника происходит в условиях тесного сотрудничества семьи и дошкольного учреждения. В течении всего учебного года ведётся работа с родителями  подготовительной к школе группы 12. Мы используем такие формы работы, как консультации, беседы, открытые занятия, совместные мероприятия, семейный вернисаж, гость группы, проектная деятельность и кружковая деятельность.</a:t>
            </a:r>
          </a:p>
          <a:p>
            <a:r>
              <a:rPr lang="ru-RU" sz="1400" dirty="0"/>
              <a:t> Главная наша цель – профессионально помочь семье в воспитании детей, при этом, не подменяя ее, а дополняя и обеспечивая более полную реализацию ее воспитательных функций.</a:t>
            </a:r>
          </a:p>
          <a:p>
            <a:r>
              <a:rPr lang="ru-RU" sz="1400" dirty="0"/>
              <a:t>Воспитатель: Драница Ю. К. </a:t>
            </a:r>
          </a:p>
          <a:p>
            <a:r>
              <a:rPr lang="ru-RU" sz="1400" dirty="0"/>
              <a:t>Учитель-логопед: Азаренко О. А.</a:t>
            </a:r>
          </a:p>
          <a:p>
            <a:endParaRPr lang="ru-RU" sz="1400" dirty="0"/>
          </a:p>
          <a:p>
            <a:r>
              <a:rPr lang="ru-RU" sz="1400" dirty="0"/>
              <a:t>МБОУ ОДИНЦОВСКАЯ СОШ 8 д/с 68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123" y="709917"/>
            <a:ext cx="4105864" cy="29752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508" y="1579487"/>
            <a:ext cx="3874077" cy="279794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21" y="697169"/>
            <a:ext cx="4261049" cy="3149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877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043AC6F-28A2-C70E-2C1D-7F0B5D0DF347}"/>
              </a:ext>
            </a:extLst>
          </p:cNvPr>
          <p:cNvSpPr txBox="1"/>
          <p:nvPr/>
        </p:nvSpPr>
        <p:spPr>
          <a:xfrm>
            <a:off x="-987972" y="146409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21.04.2025-27.04.2025</a:t>
            </a:r>
            <a:endParaRPr lang="ru-RU" sz="3200" b="1" u="sng" dirty="0">
              <a:latin typeface="Arial Narrow" panose="020B0606020202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92FBF7-AE52-22A7-6285-2D6809786700}"/>
              </a:ext>
            </a:extLst>
          </p:cNvPr>
          <p:cNvSpPr txBox="1"/>
          <p:nvPr/>
        </p:nvSpPr>
        <p:spPr>
          <a:xfrm>
            <a:off x="4277032" y="115630"/>
            <a:ext cx="77329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Инновационные технологии и практики</a:t>
            </a:r>
            <a:endParaRPr lang="ru-RU" sz="3600" b="1" dirty="0">
              <a:latin typeface="Arial Narrow" panose="020B0606020202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3B72A5-7022-5539-2B53-9175E2B7D9C1}"/>
              </a:ext>
            </a:extLst>
          </p:cNvPr>
          <p:cNvSpPr txBox="1"/>
          <p:nvPr/>
        </p:nvSpPr>
        <p:spPr>
          <a:xfrm>
            <a:off x="147145" y="4084060"/>
            <a:ext cx="110673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Краткий комментарий</a:t>
            </a:r>
            <a:endParaRPr lang="ru-RU" b="1" dirty="0"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791847" y="4699752"/>
            <a:ext cx="821808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В рамках реализации проекта "</a:t>
            </a:r>
            <a:r>
              <a:rPr lang="ru-RU" sz="1400" b="1" dirty="0" err="1"/>
              <a:t>Предшкола</a:t>
            </a:r>
            <a:r>
              <a:rPr lang="ru-RU" sz="1400" b="1" dirty="0"/>
              <a:t>: стандарт детского сада </a:t>
            </a:r>
            <a:r>
              <a:rPr lang="ru-RU" sz="1400" b="1" dirty="0" err="1"/>
              <a:t>г.Одинцово</a:t>
            </a:r>
            <a:r>
              <a:rPr lang="ru-RU" sz="1400" b="1" dirty="0"/>
              <a:t> МБОУ ОДИНЦОВСКАЯ СОШ 8, д/ с 68 на тематической неделе Инновационные технологии и практики»</a:t>
            </a:r>
          </a:p>
          <a:p>
            <a:endParaRPr lang="ru-RU" sz="1400" dirty="0"/>
          </a:p>
          <a:p>
            <a:r>
              <a:rPr lang="ru-RU" sz="1400" dirty="0"/>
              <a:t>На этой недели дети 12 группы знакомятся с произведениями и биографией Агнии Львовны </a:t>
            </a:r>
            <a:r>
              <a:rPr lang="ru-RU" sz="1400" dirty="0" err="1"/>
              <a:t>Барто</a:t>
            </a:r>
            <a:r>
              <a:rPr lang="ru-RU" sz="1400" dirty="0"/>
              <a:t>. Сегодня на занятии по художественно- эстетической деятельности (аппликация) дети выполняли аппликацию по стихотворению А. Л. </a:t>
            </a:r>
            <a:r>
              <a:rPr lang="ru-RU" sz="1400" dirty="0" err="1"/>
              <a:t>Барто</a:t>
            </a:r>
            <a:r>
              <a:rPr lang="ru-RU" sz="1400" dirty="0"/>
              <a:t> « Скворцы прилетели». Закрепляли навыки вырезания, из сложенной в несколько раз, бумаги, делали надрезы и закручивали их к центру. Аккуратно наклеивать части аппликации. Располагать свою работу по центру листа.</a:t>
            </a:r>
          </a:p>
          <a:p>
            <a:r>
              <a:rPr lang="ru-RU" sz="1400" dirty="0"/>
              <a:t>Воспитатель Драница Ю. К.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072" y="1136073"/>
            <a:ext cx="3979539" cy="331731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094" y="792740"/>
            <a:ext cx="3273971" cy="389312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45" y="1990808"/>
            <a:ext cx="3416877" cy="4555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350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7EF81E0-D70A-3A9E-0BB6-9DBDB989374E}"/>
              </a:ext>
            </a:extLst>
          </p:cNvPr>
          <p:cNvSpPr txBox="1"/>
          <p:nvPr/>
        </p:nvSpPr>
        <p:spPr>
          <a:xfrm>
            <a:off x="147146" y="146408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u="sng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28.04.2025-30.04.2025</a:t>
            </a:r>
            <a:endParaRPr lang="ru-RU" sz="3200" b="1" u="sng" dirty="0">
              <a:latin typeface="Arial Narrow" panose="020B0606020202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97F52B-CDA8-8B20-6B68-DC47DBA9AC54}"/>
              </a:ext>
            </a:extLst>
          </p:cNvPr>
          <p:cNvSpPr txBox="1"/>
          <p:nvPr/>
        </p:nvSpPr>
        <p:spPr>
          <a:xfrm>
            <a:off x="7737987" y="38253"/>
            <a:ext cx="43851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Мир без опасностей</a:t>
            </a:r>
            <a:endParaRPr lang="ru-RU" sz="3600" b="1" dirty="0">
              <a:latin typeface="Arial Narrow" panose="020B0606020202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4ED5E3-0540-BCDB-0F65-82984E9DE066}"/>
              </a:ext>
            </a:extLst>
          </p:cNvPr>
          <p:cNvSpPr txBox="1"/>
          <p:nvPr/>
        </p:nvSpPr>
        <p:spPr>
          <a:xfrm>
            <a:off x="147146" y="1249472"/>
            <a:ext cx="5103727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Краткий </a:t>
            </a:r>
            <a:r>
              <a:rPr lang="ru-RU" b="1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комментарий</a:t>
            </a:r>
          </a:p>
          <a:p>
            <a:pPr>
              <a:lnSpc>
                <a:spcPct val="150000"/>
              </a:lnSpc>
            </a:pPr>
            <a:r>
              <a:rPr lang="ru-RU" sz="1600" dirty="0" smtClean="0"/>
              <a:t>В рамках </a:t>
            </a:r>
            <a:r>
              <a:rPr lang="ru-RU" sz="1600" dirty="0"/>
              <a:t>реализации проекта </a:t>
            </a:r>
            <a:r>
              <a:rPr lang="ru-RU" sz="1600" dirty="0" smtClean="0"/>
              <a:t>«</a:t>
            </a:r>
            <a:r>
              <a:rPr lang="ru-RU" sz="1600" dirty="0" err="1" smtClean="0"/>
              <a:t>Предшкола</a:t>
            </a:r>
            <a:r>
              <a:rPr lang="ru-RU" sz="1600" dirty="0" smtClean="0"/>
              <a:t> </a:t>
            </a:r>
            <a:r>
              <a:rPr lang="ru-RU" sz="1600" dirty="0"/>
              <a:t>: стандарт детского </a:t>
            </a:r>
            <a:r>
              <a:rPr lang="ru-RU" sz="1600" dirty="0" smtClean="0"/>
              <a:t>сада»  </a:t>
            </a:r>
            <a:r>
              <a:rPr lang="ru-RU" sz="1600" dirty="0"/>
              <a:t>,на тематической неделе </a:t>
            </a:r>
            <a:r>
              <a:rPr lang="ru-RU" sz="1600" dirty="0" smtClean="0"/>
              <a:t>«Мир </a:t>
            </a:r>
            <a:r>
              <a:rPr lang="ru-RU" sz="1600" dirty="0"/>
              <a:t>без опасностей </a:t>
            </a:r>
            <a:r>
              <a:rPr lang="ru-RU" sz="1600" dirty="0" smtClean="0"/>
              <a:t>«, </a:t>
            </a:r>
            <a:r>
              <a:rPr lang="ru-RU" sz="1600" dirty="0"/>
              <a:t>в </a:t>
            </a:r>
            <a:r>
              <a:rPr lang="ru-RU" sz="1600" dirty="0" smtClean="0"/>
              <a:t>подготовительной к школе группе </a:t>
            </a:r>
            <a:r>
              <a:rPr lang="ru-RU" sz="1600" dirty="0"/>
              <a:t>группе 8 </a:t>
            </a:r>
            <a:r>
              <a:rPr lang="ru-RU" sz="1600" dirty="0" smtClean="0"/>
              <a:t>(МБОУ Одинцовская СОШ № 8, Д</a:t>
            </a:r>
            <a:r>
              <a:rPr lang="en-US" sz="1600" dirty="0" smtClean="0"/>
              <a:t>/</a:t>
            </a:r>
            <a:r>
              <a:rPr lang="ru-RU" sz="1600" dirty="0" smtClean="0"/>
              <a:t>С № 68) </a:t>
            </a:r>
            <a:r>
              <a:rPr lang="ru-RU" sz="1600" dirty="0"/>
              <a:t>, прошли тематические занятия  </a:t>
            </a:r>
            <a:r>
              <a:rPr lang="ru-RU" sz="1600" dirty="0" smtClean="0"/>
              <a:t>«Опасности </a:t>
            </a:r>
            <a:r>
              <a:rPr lang="ru-RU" sz="1600" dirty="0"/>
              <a:t>вокруг </a:t>
            </a:r>
            <a:r>
              <a:rPr lang="ru-RU" sz="1600" dirty="0" smtClean="0"/>
              <a:t>нас»                              </a:t>
            </a:r>
          </a:p>
          <a:p>
            <a:pPr>
              <a:lnSpc>
                <a:spcPct val="150000"/>
              </a:lnSpc>
            </a:pPr>
            <a:r>
              <a:rPr lang="ru-RU" sz="1600" b="1" dirty="0" smtClean="0"/>
              <a:t>Цель : </a:t>
            </a:r>
            <a:r>
              <a:rPr lang="ru-RU" sz="1600" dirty="0" smtClean="0"/>
              <a:t>продолжать </a:t>
            </a:r>
            <a:r>
              <a:rPr lang="ru-RU" sz="1600" dirty="0"/>
              <a:t>формировать у старших дошкольников представления о безопасном поведении в быту ,через дидактические и </a:t>
            </a:r>
            <a:r>
              <a:rPr lang="ru-RU" sz="1600" dirty="0" err="1"/>
              <a:t>автодидактические</a:t>
            </a:r>
            <a:r>
              <a:rPr lang="ru-RU" sz="1600" dirty="0"/>
              <a:t> </a:t>
            </a:r>
            <a:r>
              <a:rPr lang="ru-RU" sz="1600" dirty="0" smtClean="0"/>
              <a:t>игры, с </a:t>
            </a:r>
            <a:r>
              <a:rPr lang="ru-RU" sz="1600" dirty="0"/>
              <a:t>целью предупреждения детского травматизма и осознанного поведения с опасными  предметами .        </a:t>
            </a:r>
            <a:endParaRPr lang="ru-RU" sz="1600" dirty="0" smtClean="0"/>
          </a:p>
          <a:p>
            <a:pPr>
              <a:lnSpc>
                <a:spcPct val="150000"/>
              </a:lnSpc>
            </a:pPr>
            <a:r>
              <a:rPr lang="ru-RU" sz="1600" b="1" dirty="0" smtClean="0"/>
              <a:t> </a:t>
            </a:r>
            <a:r>
              <a:rPr lang="ru-RU" sz="1600" b="1" dirty="0"/>
              <a:t>Воспитатель </a:t>
            </a:r>
            <a:r>
              <a:rPr lang="ru-RU" sz="1600" dirty="0"/>
              <a:t>: </a:t>
            </a:r>
            <a:r>
              <a:rPr lang="ru-RU" sz="1600" dirty="0" err="1" smtClean="0"/>
              <a:t>Тутова</a:t>
            </a:r>
            <a:r>
              <a:rPr lang="ru-RU" sz="1600" dirty="0" smtClean="0"/>
              <a:t> К.А.</a:t>
            </a:r>
            <a:endParaRPr lang="ru-RU" sz="16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690" y="1249472"/>
            <a:ext cx="6386946" cy="4790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288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C3A4F4A-E919-0BF4-D37C-90176CF4D4BE}"/>
              </a:ext>
            </a:extLst>
          </p:cNvPr>
          <p:cNvSpPr txBox="1"/>
          <p:nvPr/>
        </p:nvSpPr>
        <p:spPr>
          <a:xfrm>
            <a:off x="199696" y="185608"/>
            <a:ext cx="11813628" cy="672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200" b="1" u="sng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05.05.2025-08.05.2025</a:t>
            </a:r>
            <a:r>
              <a:rPr lang="ru-RU" sz="32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                                                     </a:t>
            </a:r>
            <a:r>
              <a:rPr lang="ru-RU" sz="36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Моя Россия</a:t>
            </a:r>
            <a:endParaRPr lang="ru-RU" sz="3600" b="1" dirty="0">
              <a:effectLst/>
              <a:latin typeface="Arial Narrow" panose="020B0606020202030204" pitchFamily="34" charset="0"/>
              <a:ea typeface="Calibri" panose="020F0502020204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9696" y="3964900"/>
            <a:ext cx="1199230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Краткий комментарий</a:t>
            </a:r>
            <a:endParaRPr lang="ru-RU" sz="1400" b="1" dirty="0">
              <a:latin typeface="Arial Narrow" panose="020B0606020202030204" pitchFamily="34" charset="0"/>
            </a:endParaRPr>
          </a:p>
          <a:p>
            <a:endParaRPr lang="ru-RU" sz="1400" dirty="0" smtClean="0"/>
          </a:p>
          <a:p>
            <a:r>
              <a:rPr lang="ru-RU" sz="1400" dirty="0" smtClean="0"/>
              <a:t>Занятие </a:t>
            </a:r>
            <a:r>
              <a:rPr lang="ru-RU" sz="1400" dirty="0"/>
              <a:t>по художественно-эстетическому развитию (рисованию)  🎨на тему: «Парад Победы» в преддверии «8️⃣0️⃣-летия Победы в Великой Отечественной войне 1941-1945</a:t>
            </a:r>
            <a:r>
              <a:rPr lang="ru-RU" sz="1400" dirty="0" smtClean="0"/>
              <a:t>»</a:t>
            </a:r>
            <a:endParaRPr lang="ru-RU" sz="1400" dirty="0"/>
          </a:p>
          <a:p>
            <a:r>
              <a:rPr lang="ru-RU" sz="1400" dirty="0"/>
              <a:t>Цель: Воспитывать патриотические чувства, любовь к родине и гордость за Отечество, </a:t>
            </a:r>
            <a:r>
              <a:rPr lang="ru-RU" sz="1400" dirty="0" err="1" smtClean="0"/>
              <a:t>ветиранами</a:t>
            </a:r>
            <a:r>
              <a:rPr lang="ru-RU" sz="1400" dirty="0" smtClean="0"/>
              <a:t> </a:t>
            </a:r>
            <a:r>
              <a:rPr lang="ru-RU" sz="1400" dirty="0"/>
              <a:t>Великой Отечественной войны.</a:t>
            </a:r>
            <a:r>
              <a:rPr lang="ru-RU" sz="1400" dirty="0" smtClean="0"/>
              <a:t>🇷🇺🪖</a:t>
            </a:r>
            <a:endParaRPr lang="ru-RU" sz="1400" dirty="0"/>
          </a:p>
          <a:p>
            <a:r>
              <a:rPr lang="ru-RU" sz="1400" dirty="0"/>
              <a:t>Задачи: </a:t>
            </a:r>
          </a:p>
          <a:p>
            <a:r>
              <a:rPr lang="ru-RU" sz="1400" dirty="0"/>
              <a:t>✅Отрабатывать различные приёмы рисования;</a:t>
            </a:r>
          </a:p>
          <a:p>
            <a:r>
              <a:rPr lang="ru-RU" sz="1400" dirty="0"/>
              <a:t>✅Развивать мелкую моторику пальцев рук</a:t>
            </a:r>
            <a:r>
              <a:rPr lang="ru-RU" sz="1400" dirty="0" smtClean="0"/>
              <a:t>;</a:t>
            </a:r>
            <a:endParaRPr lang="ru-RU" sz="1400" dirty="0"/>
          </a:p>
          <a:p>
            <a:r>
              <a:rPr lang="ru-RU" sz="1400" dirty="0"/>
              <a:t>✅Развивать умение подбирать краски по цветовой гамме</a:t>
            </a:r>
            <a:r>
              <a:rPr lang="ru-RU" sz="1400" dirty="0" smtClean="0"/>
              <a:t>;</a:t>
            </a:r>
            <a:endParaRPr lang="ru-RU" sz="1400" dirty="0"/>
          </a:p>
          <a:p>
            <a:r>
              <a:rPr lang="ru-RU" sz="1400" dirty="0"/>
              <a:t>✅Продолжать побуждать детей к смешиванию 2-3 х цветов краски, для получения нужного оттенка</a:t>
            </a:r>
            <a:r>
              <a:rPr lang="ru-RU" sz="1400" dirty="0" smtClean="0"/>
              <a:t>.</a:t>
            </a:r>
            <a:endParaRPr lang="ru-RU" sz="1400" dirty="0"/>
          </a:p>
          <a:p>
            <a:r>
              <a:rPr lang="ru-RU" sz="1400" dirty="0"/>
              <a:t>✅ </a:t>
            </a:r>
            <a:r>
              <a:rPr lang="ru-RU" sz="1400" dirty="0" smtClean="0"/>
              <a:t>Продолжать </a:t>
            </a:r>
            <a:r>
              <a:rPr lang="ru-RU" sz="1400" dirty="0"/>
              <a:t>побуждать детей и поливать несколько техник раскрашивания (рисование губкой, кисточкой</a:t>
            </a:r>
            <a:r>
              <a:rPr lang="ru-RU" sz="1400" dirty="0" smtClean="0"/>
              <a:t>)</a:t>
            </a:r>
            <a:endParaRPr lang="ru-RU" sz="1400" dirty="0"/>
          </a:p>
          <a:p>
            <a:r>
              <a:rPr lang="ru-RU" sz="1400" dirty="0"/>
              <a:t>Воспитатель: </a:t>
            </a:r>
            <a:r>
              <a:rPr lang="ru-RU" sz="1400" dirty="0" err="1" smtClean="0"/>
              <a:t>К.А.Тутова</a:t>
            </a:r>
            <a:endParaRPr lang="ru-RU" sz="1400" dirty="0"/>
          </a:p>
          <a:p>
            <a:r>
              <a:rPr lang="ru-RU" sz="1400" dirty="0"/>
              <a:t>МБОУ ОДИНЦОВСКАЯ СОШ 8 , д/с 68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888" y="857715"/>
            <a:ext cx="4530436" cy="33978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818" y="370608"/>
            <a:ext cx="3643745" cy="273280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96" y="926455"/>
            <a:ext cx="4051260" cy="303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89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719523-3E18-7B7F-DC7D-8C2AEBB710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2C8CA2E-7F05-3E6F-F8A6-485BE653B32A}"/>
              </a:ext>
            </a:extLst>
          </p:cNvPr>
          <p:cNvSpPr txBox="1"/>
          <p:nvPr/>
        </p:nvSpPr>
        <p:spPr>
          <a:xfrm>
            <a:off x="8159079" y="160952"/>
            <a:ext cx="5163631" cy="672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6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Экспериментариум</a:t>
            </a:r>
            <a:endParaRPr lang="ru-RU" sz="3600" b="1" dirty="0">
              <a:effectLst/>
              <a:latin typeface="Arial Narrow" panose="020B0606020202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9251F1-3DB4-4D45-3CDE-9ED6B9771FC9}"/>
              </a:ext>
            </a:extLst>
          </p:cNvPr>
          <p:cNvSpPr txBox="1"/>
          <p:nvPr/>
        </p:nvSpPr>
        <p:spPr>
          <a:xfrm>
            <a:off x="178677" y="204619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u="sng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12.05.2025-18.05.2025</a:t>
            </a:r>
            <a:endParaRPr lang="ru-RU" sz="3200" b="1" u="sng" dirty="0">
              <a:latin typeface="Arial Narrow" panose="020B0606020202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1F890C-E160-6487-E89E-8AE1C14A9417}"/>
              </a:ext>
            </a:extLst>
          </p:cNvPr>
          <p:cNvSpPr txBox="1"/>
          <p:nvPr/>
        </p:nvSpPr>
        <p:spPr>
          <a:xfrm>
            <a:off x="178677" y="6086281"/>
            <a:ext cx="110673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Краткий комментарий</a:t>
            </a:r>
            <a:endParaRPr lang="ru-RU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3179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0EDB7F-7555-8849-5BBF-DEB7608120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766559-9AF7-54B0-4C03-8B02F82E434F}"/>
              </a:ext>
            </a:extLst>
          </p:cNvPr>
          <p:cNvSpPr txBox="1"/>
          <p:nvPr/>
        </p:nvSpPr>
        <p:spPr>
          <a:xfrm>
            <a:off x="8159079" y="160952"/>
            <a:ext cx="5163631" cy="672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6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Книга – лучший друг</a:t>
            </a:r>
            <a:endParaRPr lang="ru-RU" sz="3600" b="1" dirty="0">
              <a:effectLst/>
              <a:latin typeface="Arial Narrow" panose="020B0606020202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BA6230-F6A0-AC70-6811-D113BF177E87}"/>
              </a:ext>
            </a:extLst>
          </p:cNvPr>
          <p:cNvSpPr txBox="1"/>
          <p:nvPr/>
        </p:nvSpPr>
        <p:spPr>
          <a:xfrm>
            <a:off x="178677" y="204619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u="sng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19.05.2025-25.05.2025</a:t>
            </a:r>
            <a:endParaRPr lang="ru-RU" sz="3200" b="1" u="sng" dirty="0">
              <a:latin typeface="Arial Narrow" panose="020B0606020202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333DE1-DFA8-B467-2A3E-FA5A785B1EEA}"/>
              </a:ext>
            </a:extLst>
          </p:cNvPr>
          <p:cNvSpPr txBox="1"/>
          <p:nvPr/>
        </p:nvSpPr>
        <p:spPr>
          <a:xfrm>
            <a:off x="178677" y="6086281"/>
            <a:ext cx="110673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Краткий комментарий</a:t>
            </a:r>
            <a:endParaRPr lang="ru-RU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070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F79829-4A16-C3D3-73DD-CAE3326F5B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4B42433-65C8-2A7C-76B9-E325F2EE310B}"/>
              </a:ext>
            </a:extLst>
          </p:cNvPr>
          <p:cNvSpPr txBox="1"/>
          <p:nvPr/>
        </p:nvSpPr>
        <p:spPr>
          <a:xfrm>
            <a:off x="4906297" y="160952"/>
            <a:ext cx="8416413" cy="672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6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Театр детей (выпускные, концерты)</a:t>
            </a:r>
            <a:endParaRPr lang="ru-RU" sz="3600" b="1" dirty="0">
              <a:effectLst/>
              <a:latin typeface="Arial Narrow" panose="020B0606020202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71377B-4C03-D1C0-61E5-CDB03EB8BC1A}"/>
              </a:ext>
            </a:extLst>
          </p:cNvPr>
          <p:cNvSpPr txBox="1"/>
          <p:nvPr/>
        </p:nvSpPr>
        <p:spPr>
          <a:xfrm>
            <a:off x="178677" y="204619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u="sng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26.05.2025-01.06.2025</a:t>
            </a:r>
            <a:endParaRPr lang="ru-RU" sz="3200" b="1" u="sng" dirty="0">
              <a:latin typeface="Arial Narrow" panose="020B0606020202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19C339-4AE8-2484-2B77-9AC7BFD28ED3}"/>
              </a:ext>
            </a:extLst>
          </p:cNvPr>
          <p:cNvSpPr txBox="1"/>
          <p:nvPr/>
        </p:nvSpPr>
        <p:spPr>
          <a:xfrm>
            <a:off x="178677" y="6086281"/>
            <a:ext cx="110673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Краткий комментарий</a:t>
            </a:r>
            <a:endParaRPr lang="ru-RU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89374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505</Words>
  <Application>Microsoft Office PowerPoint</Application>
  <PresentationFormat>Широкоэкранный</PresentationFormat>
  <Paragraphs>55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Aptos Narrow</vt:lpstr>
      <vt:lpstr>Arial</vt:lpstr>
      <vt:lpstr>Arial Narrow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 Невмятуллина</dc:creator>
  <cp:lastModifiedBy>Admin</cp:lastModifiedBy>
  <cp:revision>12</cp:revision>
  <dcterms:created xsi:type="dcterms:W3CDTF">2025-04-09T18:05:13Z</dcterms:created>
  <dcterms:modified xsi:type="dcterms:W3CDTF">2025-05-12T11:34:17Z</dcterms:modified>
</cp:coreProperties>
</file>